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48" r:id="rId5"/>
  </p:sldMasterIdLst>
  <p:notesMasterIdLst>
    <p:notesMasterId r:id="rId26"/>
  </p:notesMasterIdLst>
  <p:handoutMasterIdLst>
    <p:handoutMasterId r:id="rId27"/>
  </p:handoutMasterIdLst>
  <p:sldIdLst>
    <p:sldId id="2448" r:id="rId6"/>
    <p:sldId id="259" r:id="rId7"/>
    <p:sldId id="2451" r:id="rId8"/>
    <p:sldId id="2507" r:id="rId9"/>
    <p:sldId id="2508" r:id="rId10"/>
    <p:sldId id="2501" r:id="rId11"/>
    <p:sldId id="2510" r:id="rId12"/>
    <p:sldId id="2493" r:id="rId13"/>
    <p:sldId id="2495" r:id="rId14"/>
    <p:sldId id="2502" r:id="rId15"/>
    <p:sldId id="2496" r:id="rId16"/>
    <p:sldId id="2499" r:id="rId17"/>
    <p:sldId id="2503" r:id="rId18"/>
    <p:sldId id="2497" r:id="rId19"/>
    <p:sldId id="2504" r:id="rId20"/>
    <p:sldId id="2498" r:id="rId21"/>
    <p:sldId id="2500" r:id="rId22"/>
    <p:sldId id="2505" r:id="rId23"/>
    <p:sldId id="2509" r:id="rId24"/>
    <p:sldId id="24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EEFE14-A642-4CA5-A3EC-1AC22F0F3476}">
          <p14:sldIdLst>
            <p14:sldId id="2448"/>
            <p14:sldId id="259"/>
            <p14:sldId id="2451"/>
            <p14:sldId id="2507"/>
            <p14:sldId id="2508"/>
            <p14:sldId id="2501"/>
            <p14:sldId id="2510"/>
            <p14:sldId id="2493"/>
            <p14:sldId id="2495"/>
            <p14:sldId id="2502"/>
            <p14:sldId id="2496"/>
            <p14:sldId id="2499"/>
            <p14:sldId id="2503"/>
            <p14:sldId id="2497"/>
            <p14:sldId id="2504"/>
            <p14:sldId id="2498"/>
            <p14:sldId id="2500"/>
            <p14:sldId id="2505"/>
            <p14:sldId id="2509"/>
            <p14:sldId id="2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mar, Guru Prasad" initials="KGP" lastIdx="1" clrIdx="0">
    <p:extLst>
      <p:ext uri="{19B8F6BF-5375-455C-9EA6-DF929625EA0E}">
        <p15:presenceInfo xmlns:p15="http://schemas.microsoft.com/office/powerpoint/2012/main" userId="S::gxp190002@utdallas.edu::c4e4a724-9c65-4875-946a-67374eec79cd" providerId="AD"/>
      </p:ext>
    </p:extLst>
  </p:cmAuthor>
  <p:cmAuthor id="2" name="Kowshik Raj" initials="KR" lastIdx="1" clrIdx="1">
    <p:extLst>
      <p:ext uri="{19B8F6BF-5375-455C-9EA6-DF929625EA0E}">
        <p15:presenceInfo xmlns:p15="http://schemas.microsoft.com/office/powerpoint/2012/main" userId="4003705e803dd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6901" autoAdjust="0"/>
  </p:normalViewPr>
  <p:slideViewPr>
    <p:cSldViewPr snapToGrid="0">
      <p:cViewPr varScale="1">
        <p:scale>
          <a:sx n="74" d="100"/>
          <a:sy n="74" d="100"/>
        </p:scale>
        <p:origin x="326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\Downloads\Analysi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Waterfall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04311281331526"/>
          <c:y val="0.18492268084323854"/>
          <c:w val="0.82480180158749039"/>
          <c:h val="0.69909758095524688"/>
        </c:manualLayout>
      </c:layout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(solution)'!$A$11:$E$11</c:f>
              <c:numCache>
                <c:formatCode>_("$"* #,##0_);_("$"* \(#,##0\);_("$"* "-"??_);_(@_)</c:formatCode>
                <c:ptCount val="5"/>
                <c:pt idx="0">
                  <c:v>0</c:v>
                </c:pt>
                <c:pt idx="1">
                  <c:v>7208.49964</c:v>
                </c:pt>
                <c:pt idx="2">
                  <c:v>4660.9426720000001</c:v>
                </c:pt>
                <c:pt idx="3">
                  <c:v>2113.3857040000003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F5-44A0-B723-120A35ADB4E8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DF5-44A0-B723-120A35ADB4E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9DF5-44A0-B723-120A35ADB4E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(solution)'!$A$12:$E$12</c:f>
              <c:numCache>
                <c:formatCode>_("$"* #,##0_);_("$"* \(#,##0\);_("$"* "-"??_);_(@_)</c:formatCode>
                <c:ptCount val="5"/>
                <c:pt idx="0">
                  <c:v>7445.2</c:v>
                </c:pt>
                <c:pt idx="1">
                  <c:v>236.70035999999999</c:v>
                </c:pt>
                <c:pt idx="2">
                  <c:v>2547.5569679999999</c:v>
                </c:pt>
                <c:pt idx="3">
                  <c:v>1287.1232399999992</c:v>
                </c:pt>
                <c:pt idx="4">
                  <c:v>4328.13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DF5-44A0-B723-120A35ADB4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1305984"/>
        <c:axId val="191307776"/>
      </c:barChart>
      <c:catAx>
        <c:axId val="191305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76"/>
        <c:crosses val="autoZero"/>
        <c:auto val="1"/>
        <c:lblAlgn val="ctr"/>
        <c:lblOffset val="100"/>
        <c:noMultiLvlLbl val="0"/>
      </c:catAx>
      <c:valAx>
        <c:axId val="1913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5816F-2E37-4430-AC7E-1329822B849B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B2317A2-EF8A-49B7-900B-46D8B6292F3B}">
      <dgm:prSet/>
      <dgm:spPr/>
      <dgm:t>
        <a:bodyPr/>
        <a:lstStyle/>
        <a:p>
          <a:r>
            <a:rPr lang="en-US"/>
            <a:t>KPI:</a:t>
          </a:r>
        </a:p>
      </dgm:t>
    </dgm:pt>
    <dgm:pt modelId="{180A5737-6FF8-41EA-BBE4-2165E297D8AA}" type="parTrans" cxnId="{C6ECF144-6290-4F82-883A-C51BD45C585C}">
      <dgm:prSet/>
      <dgm:spPr/>
      <dgm:t>
        <a:bodyPr/>
        <a:lstStyle/>
        <a:p>
          <a:endParaRPr lang="en-US"/>
        </a:p>
      </dgm:t>
    </dgm:pt>
    <dgm:pt modelId="{13EC02CC-8130-4587-A657-C1B374D33283}" type="sibTrans" cxnId="{C6ECF144-6290-4F82-883A-C51BD45C585C}">
      <dgm:prSet/>
      <dgm:spPr/>
      <dgm:t>
        <a:bodyPr/>
        <a:lstStyle/>
        <a:p>
          <a:endParaRPr lang="en-US"/>
        </a:p>
      </dgm:t>
    </dgm:pt>
    <dgm:pt modelId="{C23402AE-1A77-4A4B-91C1-834B9D5378F9}">
      <dgm:prSet/>
      <dgm:spPr/>
      <dgm:t>
        <a:bodyPr/>
        <a:lstStyle/>
        <a:p>
          <a:r>
            <a:rPr lang="en-US" dirty="0"/>
            <a:t>BUSINESS OBJECTIVES:</a:t>
          </a:r>
        </a:p>
      </dgm:t>
    </dgm:pt>
    <dgm:pt modelId="{33B86A24-1246-47A8-AFB2-CC9BCAEAE793}" type="parTrans" cxnId="{452B5CA4-EEDD-4D8F-A5B4-BB8E9041002B}">
      <dgm:prSet/>
      <dgm:spPr/>
      <dgm:t>
        <a:bodyPr/>
        <a:lstStyle/>
        <a:p>
          <a:endParaRPr lang="en-US"/>
        </a:p>
      </dgm:t>
    </dgm:pt>
    <dgm:pt modelId="{03BBCB6D-9555-45D0-AB5F-329FFB9E65A6}" type="sibTrans" cxnId="{452B5CA4-EEDD-4D8F-A5B4-BB8E9041002B}">
      <dgm:prSet/>
      <dgm:spPr/>
      <dgm:t>
        <a:bodyPr/>
        <a:lstStyle/>
        <a:p>
          <a:endParaRPr lang="en-US"/>
        </a:p>
      </dgm:t>
    </dgm:pt>
    <dgm:pt modelId="{683A3DD2-DDE8-43EB-8CE3-4E649ECACDE0}">
      <dgm:prSet/>
      <dgm:spPr/>
      <dgm:t>
        <a:bodyPr/>
        <a:lstStyle/>
        <a:p>
          <a:endParaRPr lang="en-US" dirty="0"/>
        </a:p>
      </dgm:t>
    </dgm:pt>
    <dgm:pt modelId="{250BF14A-F8F9-4997-9E47-F9D19BCBA78E}" type="parTrans" cxnId="{5C78AF17-0F4F-49D1-B449-B434B580AC24}">
      <dgm:prSet/>
      <dgm:spPr/>
      <dgm:t>
        <a:bodyPr/>
        <a:lstStyle/>
        <a:p>
          <a:endParaRPr lang="en-US"/>
        </a:p>
      </dgm:t>
    </dgm:pt>
    <dgm:pt modelId="{122B48E4-0D4D-4A50-B304-B8F040A001E4}" type="sibTrans" cxnId="{5C78AF17-0F4F-49D1-B449-B434B580AC24}">
      <dgm:prSet/>
      <dgm:spPr/>
      <dgm:t>
        <a:bodyPr/>
        <a:lstStyle/>
        <a:p>
          <a:endParaRPr lang="en-US"/>
        </a:p>
      </dgm:t>
    </dgm:pt>
    <dgm:pt modelId="{E753B205-7AFA-4DAB-BE41-BA7836DB5684}">
      <dgm:prSet/>
      <dgm:spPr/>
      <dgm:t>
        <a:bodyPr/>
        <a:lstStyle/>
        <a:p>
          <a:r>
            <a:rPr lang="en-US" dirty="0"/>
            <a:t>Increase website traffic.</a:t>
          </a:r>
        </a:p>
      </dgm:t>
    </dgm:pt>
    <dgm:pt modelId="{660C1D72-B175-470F-8440-6BBFE055E6DB}" type="parTrans" cxnId="{6431AB66-B126-4CD9-89F3-5D83BAF62711}">
      <dgm:prSet/>
      <dgm:spPr/>
      <dgm:t>
        <a:bodyPr/>
        <a:lstStyle/>
        <a:p>
          <a:endParaRPr lang="en-US"/>
        </a:p>
      </dgm:t>
    </dgm:pt>
    <dgm:pt modelId="{937A5A39-5798-47C2-9023-F491FB020CA6}" type="sibTrans" cxnId="{6431AB66-B126-4CD9-89F3-5D83BAF62711}">
      <dgm:prSet/>
      <dgm:spPr/>
      <dgm:t>
        <a:bodyPr/>
        <a:lstStyle/>
        <a:p>
          <a:endParaRPr lang="en-US"/>
        </a:p>
      </dgm:t>
    </dgm:pt>
    <dgm:pt modelId="{54648AD3-3FC2-4E0B-842B-64A094E6DEB2}">
      <dgm:prSet/>
      <dgm:spPr/>
      <dgm:t>
        <a:bodyPr/>
        <a:lstStyle/>
        <a:p>
          <a:endParaRPr lang="en-US" dirty="0"/>
        </a:p>
      </dgm:t>
    </dgm:pt>
    <dgm:pt modelId="{D0C63C3B-0FFB-47DA-8F41-D737F944D00B}" type="parTrans" cxnId="{6B3D8305-0A3B-451A-BC1D-A89420CF739E}">
      <dgm:prSet/>
      <dgm:spPr/>
      <dgm:t>
        <a:bodyPr/>
        <a:lstStyle/>
        <a:p>
          <a:endParaRPr lang="en-US"/>
        </a:p>
      </dgm:t>
    </dgm:pt>
    <dgm:pt modelId="{16E84D24-FC35-4AB0-BD6D-7702182E99A6}" type="sibTrans" cxnId="{6B3D8305-0A3B-451A-BC1D-A89420CF739E}">
      <dgm:prSet/>
      <dgm:spPr/>
      <dgm:t>
        <a:bodyPr/>
        <a:lstStyle/>
        <a:p>
          <a:endParaRPr lang="en-US"/>
        </a:p>
      </dgm:t>
    </dgm:pt>
    <dgm:pt modelId="{FC786A81-2F6F-490D-BC8C-74B951D0E2F6}">
      <dgm:prSet/>
      <dgm:spPr/>
      <dgm:t>
        <a:bodyPr/>
        <a:lstStyle/>
        <a:p>
          <a:r>
            <a:rPr lang="en-US" dirty="0"/>
            <a:t>Improve revenue by identifying shortcomings in visits, AOV and conversion.</a:t>
          </a:r>
        </a:p>
      </dgm:t>
    </dgm:pt>
    <dgm:pt modelId="{2844ACF5-10FF-4A66-BF1F-E8B141E8CEF3}" type="parTrans" cxnId="{D4D2E34D-31A2-4066-8AD0-0131B4B7BFE2}">
      <dgm:prSet/>
      <dgm:spPr/>
      <dgm:t>
        <a:bodyPr/>
        <a:lstStyle/>
        <a:p>
          <a:endParaRPr lang="en-US"/>
        </a:p>
      </dgm:t>
    </dgm:pt>
    <dgm:pt modelId="{958C287C-C21F-4F93-A83C-8F157AE096C3}" type="sibTrans" cxnId="{D4D2E34D-31A2-4066-8AD0-0131B4B7BFE2}">
      <dgm:prSet/>
      <dgm:spPr/>
      <dgm:t>
        <a:bodyPr/>
        <a:lstStyle/>
        <a:p>
          <a:endParaRPr lang="en-US"/>
        </a:p>
      </dgm:t>
    </dgm:pt>
    <dgm:pt modelId="{2F6AF147-58B3-4EB8-8674-A30594CCD58C}">
      <dgm:prSet/>
      <dgm:spPr/>
      <dgm:t>
        <a:bodyPr/>
        <a:lstStyle/>
        <a:p>
          <a:endParaRPr lang="en-US" dirty="0"/>
        </a:p>
      </dgm:t>
    </dgm:pt>
    <dgm:pt modelId="{CC9D67D5-195E-471B-8567-495B6B80E73D}" type="parTrans" cxnId="{7350366D-03FC-49D2-9FB8-F8A68DCE1C32}">
      <dgm:prSet/>
      <dgm:spPr/>
      <dgm:t>
        <a:bodyPr/>
        <a:lstStyle/>
        <a:p>
          <a:endParaRPr lang="en-US"/>
        </a:p>
      </dgm:t>
    </dgm:pt>
    <dgm:pt modelId="{7D7F2D76-E299-471D-BB4A-4B0D6E917E6D}" type="sibTrans" cxnId="{7350366D-03FC-49D2-9FB8-F8A68DCE1C32}">
      <dgm:prSet/>
      <dgm:spPr/>
      <dgm:t>
        <a:bodyPr/>
        <a:lstStyle/>
        <a:p>
          <a:endParaRPr lang="en-US"/>
        </a:p>
      </dgm:t>
    </dgm:pt>
    <dgm:pt modelId="{46935A3C-F6EB-4F05-AF0F-3434C6C72CF7}" type="pres">
      <dgm:prSet presAssocID="{5DA5816F-2E37-4430-AC7E-1329822B849B}" presName="linear" presStyleCnt="0">
        <dgm:presLayoutVars>
          <dgm:animLvl val="lvl"/>
          <dgm:resizeHandles val="exact"/>
        </dgm:presLayoutVars>
      </dgm:prSet>
      <dgm:spPr/>
    </dgm:pt>
    <dgm:pt modelId="{255DA245-D1B4-484F-B086-1D640C7D26E1}" type="pres">
      <dgm:prSet presAssocID="{CB2317A2-EF8A-49B7-900B-46D8B6292F3B}" presName="parentText" presStyleLbl="node1" presStyleIdx="0" presStyleCnt="2" custLinFactY="187558" custLinFactNeighborX="-574" custLinFactNeighborY="200000">
        <dgm:presLayoutVars>
          <dgm:chMax val="0"/>
          <dgm:bulletEnabled val="1"/>
        </dgm:presLayoutVars>
      </dgm:prSet>
      <dgm:spPr/>
    </dgm:pt>
    <dgm:pt modelId="{2CA7C977-D673-4686-AC8D-0E891A90CEC5}" type="pres">
      <dgm:prSet presAssocID="{CB2317A2-EF8A-49B7-900B-46D8B6292F3B}" presName="childText" presStyleLbl="revTx" presStyleIdx="0" presStyleCnt="2" custLinFactY="78997" custLinFactNeighborY="100000">
        <dgm:presLayoutVars>
          <dgm:bulletEnabled val="1"/>
        </dgm:presLayoutVars>
      </dgm:prSet>
      <dgm:spPr/>
    </dgm:pt>
    <dgm:pt modelId="{0C543D56-6A8F-43EA-A5A7-03F22403180E}" type="pres">
      <dgm:prSet presAssocID="{C23402AE-1A77-4A4B-91C1-834B9D5378F9}" presName="parentText" presStyleLbl="node1" presStyleIdx="1" presStyleCnt="2" custLinFactY="-100000" custLinFactNeighborY="-134224">
        <dgm:presLayoutVars>
          <dgm:chMax val="0"/>
          <dgm:bulletEnabled val="1"/>
        </dgm:presLayoutVars>
      </dgm:prSet>
      <dgm:spPr/>
    </dgm:pt>
    <dgm:pt modelId="{DF0AB64C-78B8-4D75-8BDD-FD996BD5550E}" type="pres">
      <dgm:prSet presAssocID="{C23402AE-1A77-4A4B-91C1-834B9D5378F9}" presName="childText" presStyleLbl="revTx" presStyleIdx="1" presStyleCnt="2" custLinFactY="-87745" custLinFactNeighborX="1623" custLinFactNeighborY="-100000">
        <dgm:presLayoutVars>
          <dgm:bulletEnabled val="1"/>
        </dgm:presLayoutVars>
      </dgm:prSet>
      <dgm:spPr/>
    </dgm:pt>
  </dgm:ptLst>
  <dgm:cxnLst>
    <dgm:cxn modelId="{6B3D8305-0A3B-451A-BC1D-A89420CF739E}" srcId="{CB2317A2-EF8A-49B7-900B-46D8B6292F3B}" destId="{54648AD3-3FC2-4E0B-842B-64A094E6DEB2}" srcOrd="0" destOrd="0" parTransId="{D0C63C3B-0FFB-47DA-8F41-D737F944D00B}" sibTransId="{16E84D24-FC35-4AB0-BD6D-7702182E99A6}"/>
    <dgm:cxn modelId="{5C78AF17-0F4F-49D1-B449-B434B580AC24}" srcId="{C23402AE-1A77-4A4B-91C1-834B9D5378F9}" destId="{683A3DD2-DDE8-43EB-8CE3-4E649ECACDE0}" srcOrd="0" destOrd="0" parTransId="{250BF14A-F8F9-4997-9E47-F9D19BCBA78E}" sibTransId="{122B48E4-0D4D-4A50-B304-B8F040A001E4}"/>
    <dgm:cxn modelId="{C6ECF144-6290-4F82-883A-C51BD45C585C}" srcId="{5DA5816F-2E37-4430-AC7E-1329822B849B}" destId="{CB2317A2-EF8A-49B7-900B-46D8B6292F3B}" srcOrd="0" destOrd="0" parTransId="{180A5737-6FF8-41EA-BBE4-2165E297D8AA}" sibTransId="{13EC02CC-8130-4587-A657-C1B374D33283}"/>
    <dgm:cxn modelId="{6431AB66-B126-4CD9-89F3-5D83BAF62711}" srcId="{C23402AE-1A77-4A4B-91C1-834B9D5378F9}" destId="{E753B205-7AFA-4DAB-BE41-BA7836DB5684}" srcOrd="2" destOrd="0" parTransId="{660C1D72-B175-470F-8440-6BBFE055E6DB}" sibTransId="{937A5A39-5798-47C2-9023-F491FB020CA6}"/>
    <dgm:cxn modelId="{01DAA549-F2F0-452B-8BD4-18057A1D49AA}" type="presOf" srcId="{C23402AE-1A77-4A4B-91C1-834B9D5378F9}" destId="{0C543D56-6A8F-43EA-A5A7-03F22403180E}" srcOrd="0" destOrd="0" presId="urn:microsoft.com/office/officeart/2005/8/layout/vList2"/>
    <dgm:cxn modelId="{7350366D-03FC-49D2-9FB8-F8A68DCE1C32}" srcId="{C23402AE-1A77-4A4B-91C1-834B9D5378F9}" destId="{2F6AF147-58B3-4EB8-8674-A30594CCD58C}" srcOrd="1" destOrd="0" parTransId="{CC9D67D5-195E-471B-8567-495B6B80E73D}" sibTransId="{7D7F2D76-E299-471D-BB4A-4B0D6E917E6D}"/>
    <dgm:cxn modelId="{D4D2E34D-31A2-4066-8AD0-0131B4B7BFE2}" srcId="{C23402AE-1A77-4A4B-91C1-834B9D5378F9}" destId="{FC786A81-2F6F-490D-BC8C-74B951D0E2F6}" srcOrd="3" destOrd="0" parTransId="{2844ACF5-10FF-4A66-BF1F-E8B141E8CEF3}" sibTransId="{958C287C-C21F-4F93-A83C-8F157AE096C3}"/>
    <dgm:cxn modelId="{F15D3C55-0D59-4FCF-8253-14DF66921CEB}" type="presOf" srcId="{683A3DD2-DDE8-43EB-8CE3-4E649ECACDE0}" destId="{DF0AB64C-78B8-4D75-8BDD-FD996BD5550E}" srcOrd="0" destOrd="0" presId="urn:microsoft.com/office/officeart/2005/8/layout/vList2"/>
    <dgm:cxn modelId="{1E59CD55-460A-4372-A8EB-B8A5B08D2C80}" type="presOf" srcId="{CB2317A2-EF8A-49B7-900B-46D8B6292F3B}" destId="{255DA245-D1B4-484F-B086-1D640C7D26E1}" srcOrd="0" destOrd="0" presId="urn:microsoft.com/office/officeart/2005/8/layout/vList2"/>
    <dgm:cxn modelId="{FCA7AB7B-98F8-407A-88C6-48AB5624E0AA}" type="presOf" srcId="{FC786A81-2F6F-490D-BC8C-74B951D0E2F6}" destId="{DF0AB64C-78B8-4D75-8BDD-FD996BD5550E}" srcOrd="0" destOrd="3" presId="urn:microsoft.com/office/officeart/2005/8/layout/vList2"/>
    <dgm:cxn modelId="{5BC46699-AEF8-4B43-B19F-76B1CF85C6E0}" type="presOf" srcId="{54648AD3-3FC2-4E0B-842B-64A094E6DEB2}" destId="{2CA7C977-D673-4686-AC8D-0E891A90CEC5}" srcOrd="0" destOrd="0" presId="urn:microsoft.com/office/officeart/2005/8/layout/vList2"/>
    <dgm:cxn modelId="{452B5CA4-EEDD-4D8F-A5B4-BB8E9041002B}" srcId="{5DA5816F-2E37-4430-AC7E-1329822B849B}" destId="{C23402AE-1A77-4A4B-91C1-834B9D5378F9}" srcOrd="1" destOrd="0" parTransId="{33B86A24-1246-47A8-AFB2-CC9BCAEAE793}" sibTransId="{03BBCB6D-9555-45D0-AB5F-329FFB9E65A6}"/>
    <dgm:cxn modelId="{E99913B1-9906-44BC-B30B-E78CF9D2EC8D}" type="presOf" srcId="{2F6AF147-58B3-4EB8-8674-A30594CCD58C}" destId="{DF0AB64C-78B8-4D75-8BDD-FD996BD5550E}" srcOrd="0" destOrd="1" presId="urn:microsoft.com/office/officeart/2005/8/layout/vList2"/>
    <dgm:cxn modelId="{12D52FC4-B899-4937-B289-19931995B803}" type="presOf" srcId="{E753B205-7AFA-4DAB-BE41-BA7836DB5684}" destId="{DF0AB64C-78B8-4D75-8BDD-FD996BD5550E}" srcOrd="0" destOrd="2" presId="urn:microsoft.com/office/officeart/2005/8/layout/vList2"/>
    <dgm:cxn modelId="{AAECB6F3-FC8E-418F-8941-8097D588AD30}" type="presOf" srcId="{5DA5816F-2E37-4430-AC7E-1329822B849B}" destId="{46935A3C-F6EB-4F05-AF0F-3434C6C72CF7}" srcOrd="0" destOrd="0" presId="urn:microsoft.com/office/officeart/2005/8/layout/vList2"/>
    <dgm:cxn modelId="{77C0C0C5-63AD-42C5-B447-56F11B5AC5BA}" type="presParOf" srcId="{46935A3C-F6EB-4F05-AF0F-3434C6C72CF7}" destId="{255DA245-D1B4-484F-B086-1D640C7D26E1}" srcOrd="0" destOrd="0" presId="urn:microsoft.com/office/officeart/2005/8/layout/vList2"/>
    <dgm:cxn modelId="{4B93CEE3-22EB-4918-BD7B-B6D1B80E7A5E}" type="presParOf" srcId="{46935A3C-F6EB-4F05-AF0F-3434C6C72CF7}" destId="{2CA7C977-D673-4686-AC8D-0E891A90CEC5}" srcOrd="1" destOrd="0" presId="urn:microsoft.com/office/officeart/2005/8/layout/vList2"/>
    <dgm:cxn modelId="{E6D81CD3-68E7-476B-B1E4-4D53145FA57C}" type="presParOf" srcId="{46935A3C-F6EB-4F05-AF0F-3434C6C72CF7}" destId="{0C543D56-6A8F-43EA-A5A7-03F22403180E}" srcOrd="2" destOrd="0" presId="urn:microsoft.com/office/officeart/2005/8/layout/vList2"/>
    <dgm:cxn modelId="{4A71E1E6-D800-4B64-AAF7-7D657FDEF6EA}" type="presParOf" srcId="{46935A3C-F6EB-4F05-AF0F-3434C6C72CF7}" destId="{DF0AB64C-78B8-4D75-8BDD-FD996BD555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A245-D1B4-484F-B086-1D640C7D26E1}">
      <dsp:nvSpPr>
        <dsp:cNvPr id="0" name=""/>
        <dsp:cNvSpPr/>
      </dsp:nvSpPr>
      <dsp:spPr>
        <a:xfrm>
          <a:off x="0" y="2503609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KPI:</a:t>
          </a:r>
        </a:p>
      </dsp:txBody>
      <dsp:txXfrm>
        <a:off x="36296" y="2539905"/>
        <a:ext cx="5960264" cy="670943"/>
      </dsp:txXfrm>
    </dsp:sp>
    <dsp:sp modelId="{2CA7C977-D673-4686-AC8D-0E891A90CEC5}">
      <dsp:nvSpPr>
        <dsp:cNvPr id="0" name=""/>
        <dsp:cNvSpPr/>
      </dsp:nvSpPr>
      <dsp:spPr>
        <a:xfrm>
          <a:off x="0" y="1974939"/>
          <a:ext cx="6032856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1974939"/>
        <a:ext cx="6032856" cy="513360"/>
      </dsp:txXfrm>
    </dsp:sp>
    <dsp:sp modelId="{0C543D56-6A8F-43EA-A5A7-03F22403180E}">
      <dsp:nvSpPr>
        <dsp:cNvPr id="0" name=""/>
        <dsp:cNvSpPr/>
      </dsp:nvSpPr>
      <dsp:spPr>
        <a:xfrm>
          <a:off x="0" y="0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BUSINESS OBJECTIVES:</a:t>
          </a:r>
        </a:p>
      </dsp:txBody>
      <dsp:txXfrm>
        <a:off x="36296" y="36296"/>
        <a:ext cx="5960264" cy="670943"/>
      </dsp:txXfrm>
    </dsp:sp>
    <dsp:sp modelId="{DF0AB64C-78B8-4D75-8BDD-FD996BD5550E}">
      <dsp:nvSpPr>
        <dsp:cNvPr id="0" name=""/>
        <dsp:cNvSpPr/>
      </dsp:nvSpPr>
      <dsp:spPr>
        <a:xfrm>
          <a:off x="0" y="0"/>
          <a:ext cx="6032856" cy="1989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Increase website traffic.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Improve revenue by identifying shortcomings in visits, AOV and conversion.</a:t>
          </a:r>
        </a:p>
      </dsp:txBody>
      <dsp:txXfrm>
        <a:off x="0" y="0"/>
        <a:ext cx="6032856" cy="198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0.62527</cdr:x>
      <cdr:y>0.2642</cdr:y>
    </cdr:from>
    <cdr:to>
      <cdr:x>0.63855</cdr:x>
      <cdr:y>0.47503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8F256F5B-D0CA-41B0-B45D-BB18D14F6749}"/>
            </a:ext>
          </a:extLst>
        </cdr:cNvPr>
        <cdr:cNvSpPr/>
      </cdr:nvSpPr>
      <cdr:spPr>
        <a:xfrm xmlns:a="http://schemas.openxmlformats.org/drawingml/2006/main">
          <a:off x="4066540" y="767080"/>
          <a:ext cx="86360" cy="61214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0.7811</cdr:x>
      <cdr:y>0.58176</cdr:y>
    </cdr:from>
    <cdr:to>
      <cdr:x>0.79789</cdr:x>
      <cdr:y>0.70598</cdr:y>
    </cdr:to>
    <cdr:sp macro="" textlink="">
      <cdr:nvSpPr>
        <cdr:cNvPr id="3" name="Arrow: Down 2">
          <a:extLst xmlns:a="http://schemas.openxmlformats.org/drawingml/2006/main">
            <a:ext uri="{FF2B5EF4-FFF2-40B4-BE49-F238E27FC236}">
              <a16:creationId xmlns:a16="http://schemas.microsoft.com/office/drawing/2014/main" id="{325A9118-2E35-4B50-BF0F-524211256A80}"/>
            </a:ext>
          </a:extLst>
        </cdr:cNvPr>
        <cdr:cNvSpPr/>
      </cdr:nvSpPr>
      <cdr:spPr>
        <a:xfrm xmlns:a="http://schemas.openxmlformats.org/drawingml/2006/main">
          <a:off x="5080000" y="1689100"/>
          <a:ext cx="109220" cy="36068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0.45883</cdr:x>
      <cdr:y>0.23549</cdr:y>
    </cdr:from>
    <cdr:to>
      <cdr:x>0.46585</cdr:x>
      <cdr:y>0.26688</cdr:y>
    </cdr:to>
    <cdr:sp macro="" textlink="">
      <cdr:nvSpPr>
        <cdr:cNvPr id="4" name="Arrow: Down 3">
          <a:extLst xmlns:a="http://schemas.openxmlformats.org/drawingml/2006/main">
            <a:ext uri="{FF2B5EF4-FFF2-40B4-BE49-F238E27FC236}">
              <a16:creationId xmlns:a16="http://schemas.microsoft.com/office/drawing/2014/main" id="{87C4EF77-7AB6-41EA-8C26-5B1A43D23F36}"/>
            </a:ext>
          </a:extLst>
        </cdr:cNvPr>
        <cdr:cNvSpPr/>
      </cdr:nvSpPr>
      <cdr:spPr>
        <a:xfrm xmlns:a="http://schemas.openxmlformats.org/drawingml/2006/main">
          <a:off x="2988054" y="893925"/>
          <a:ext cx="45719" cy="119182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</a:rPr>
              <a:t>While acquiring new VIP members is a constant goal, </a:t>
            </a:r>
            <a:r>
              <a:rPr lang="en-US" sz="1200" b="0" i="0" dirty="0" err="1">
                <a:effectLst/>
              </a:rPr>
              <a:t>JustFab</a:t>
            </a:r>
            <a:r>
              <a:rPr lang="en-US" sz="1200" b="0" i="0" dirty="0">
                <a:effectLst/>
              </a:rPr>
              <a:t> had not used direct mail to prospect until reaching out to Epsilon to help them test the channel’s  potential for the brand.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7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6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1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4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5CADE-0627-4D9E-972B-189FDA21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86999-9766-4470-B8CF-894B72E4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E3BDA-6B4A-40EA-9623-088FB490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9F6D-89E2-4504-9A55-36AB7F21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6BA0-2A73-44A0-944A-96AAB7F8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1328-89C1-46E1-9545-255DCC7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C2FED-4D58-4779-B54C-532FD86C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3196-380A-4E1C-B5B0-AE79BFE7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E9A32-05F8-4118-AD6E-AE6F03F8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6BF8B-5923-4DDE-896A-2FA6FAA1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6EE2F-5088-48E2-9B6E-EA74654CA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CA1C1-94C3-4297-8C42-B1A8F0CF8845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D9EC-97F9-473F-B031-EAC3EA943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E7A6-A8F3-489C-9BE9-BFA9DADD1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meraffairs.com/online/justfab.html" TargetMode="External"/><Relationship Id="rId3" Type="http://schemas.openxmlformats.org/officeDocument/2006/relationships/hyperlink" Target="https://nrf.com/blog/how-techstyle-fashion-group-uses-data-drive-growth" TargetMode="External"/><Relationship Id="rId7" Type="http://schemas.openxmlformats.org/officeDocument/2006/relationships/hyperlink" Target="https://en.wikipedia.org/wiki/TechStyle_Fashion_Grou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justfab.com/about/story" TargetMode="External"/><Relationship Id="rId5" Type="http://schemas.openxmlformats.org/officeDocument/2006/relationships/hyperlink" Target="https://www.justfab.com/how-it-works" TargetMode="External"/><Relationship Id="rId4" Type="http://schemas.openxmlformats.org/officeDocument/2006/relationships/hyperlink" Target="https://blog.hubspot.com/marketing/order-review" TargetMode="External"/><Relationship Id="rId9" Type="http://schemas.openxmlformats.org/officeDocument/2006/relationships/hyperlink" Target="https://www.businesswire.com/news/home/20200609005490/en/TechStyle-Fashion-Group-Names-Nina-Fuhrman-Chief-Merchant-for-JustFab-and-ShoeDazz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blurred background of department stor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8389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79" y="1439168"/>
            <a:ext cx="11490325" cy="823913"/>
          </a:xfrm>
        </p:spPr>
        <p:txBody>
          <a:bodyPr/>
          <a:lstStyle/>
          <a:p>
            <a:r>
              <a:rPr lang="en-US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FAB</a:t>
            </a:r>
            <a:endParaRPr 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2858" y="3687907"/>
            <a:ext cx="5167313" cy="51879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7402" y="2448269"/>
            <a:ext cx="5931568" cy="971289"/>
          </a:xfrm>
        </p:spPr>
        <p:txBody>
          <a:bodyPr/>
          <a:lstStyle/>
          <a:p>
            <a:r>
              <a:rPr lang="en-US" dirty="0"/>
              <a:t>MKT 6352 - Marketing Web Analytics and Insights</a:t>
            </a:r>
          </a:p>
          <a:p>
            <a:r>
              <a:rPr lang="en-US" dirty="0"/>
              <a:t>GROUP 10</a:t>
            </a:r>
          </a:p>
          <a:p>
            <a:endParaRPr lang="en-US" dirty="0"/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ACABCFA-FE85-4B8A-8B9C-0990D2BC7352}"/>
              </a:ext>
            </a:extLst>
          </p:cNvPr>
          <p:cNvSpPr txBox="1">
            <a:spLocks/>
          </p:cNvSpPr>
          <p:nvPr/>
        </p:nvSpPr>
        <p:spPr>
          <a:xfrm>
            <a:off x="2927557" y="3604746"/>
            <a:ext cx="5931568" cy="317257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100000">
                <a:schemeClr val="accent2">
                  <a:lumMod val="97000"/>
                  <a:lumOff val="3000"/>
                  <a:alpha val="66000"/>
                </a:schemeClr>
              </a:gs>
              <a:gs pos="50000">
                <a:schemeClr val="accent1">
                  <a:alpha val="83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Denzel Ignatius </a:t>
            </a:r>
            <a:r>
              <a:rPr lang="en-US" dirty="0" err="1"/>
              <a:t>Arulmani</a:t>
            </a:r>
            <a:r>
              <a:rPr lang="en-US" dirty="0"/>
              <a:t> Selvam </a:t>
            </a:r>
          </a:p>
          <a:p>
            <a:r>
              <a:rPr lang="en-US" dirty="0" err="1"/>
              <a:t>Kowshik</a:t>
            </a:r>
            <a:r>
              <a:rPr lang="en-US" dirty="0"/>
              <a:t> Raj </a:t>
            </a:r>
            <a:r>
              <a:rPr lang="en-US" dirty="0" err="1"/>
              <a:t>Durai</a:t>
            </a:r>
            <a:r>
              <a:rPr lang="en-US" dirty="0"/>
              <a:t> </a:t>
            </a:r>
            <a:r>
              <a:rPr lang="en-US" dirty="0" err="1"/>
              <a:t>Murugan</a:t>
            </a:r>
            <a:r>
              <a:rPr lang="en-US" dirty="0"/>
              <a:t> </a:t>
            </a:r>
          </a:p>
          <a:p>
            <a:r>
              <a:rPr lang="en-US" dirty="0"/>
              <a:t>Sanjula Kaul </a:t>
            </a:r>
          </a:p>
          <a:p>
            <a:r>
              <a:rPr lang="en-US" dirty="0"/>
              <a:t>Guru Prasad Kumar </a:t>
            </a:r>
          </a:p>
          <a:p>
            <a:r>
              <a:rPr lang="en-US" dirty="0"/>
              <a:t>Sagar Vasantkumar Patel </a:t>
            </a:r>
          </a:p>
          <a:p>
            <a:r>
              <a:rPr lang="en-US" dirty="0" err="1"/>
              <a:t>Sinduja</a:t>
            </a:r>
            <a:r>
              <a:rPr lang="en-US" dirty="0"/>
              <a:t> Senthil Kumar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Students using laptop in a classroom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Visits?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4" y="1493549"/>
            <a:ext cx="4020857" cy="486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just"/>
            <a:r>
              <a:rPr lang="en-US" sz="1800" b="1" u="sng" dirty="0"/>
              <a:t>Improve International Market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Addressing preventive measures taken by </a:t>
            </a:r>
            <a:r>
              <a:rPr lang="en-US" sz="1800" dirty="0" err="1"/>
              <a:t>JustFab</a:t>
            </a:r>
            <a:r>
              <a:rPr lang="en-US" sz="1800" dirty="0"/>
              <a:t> during COVID on the website and on other marketing channels can ensure customers in different countries that the deliveries and products are safe to use.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b="1" u="sng" dirty="0"/>
              <a:t>Attract Women of most Age groups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Increasing the range and variety of products that also caters to 18-24 and 35-44.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u="sng" dirty="0"/>
              <a:t>Increase New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  <a:r>
              <a:rPr lang="en-US" dirty="0"/>
              <a:t>promotional codes, </a:t>
            </a:r>
            <a:r>
              <a:rPr lang="en-US" sz="1800" dirty="0"/>
              <a:t>discounts offered, and safe delivery strategies during COVID by the company using Direct </a:t>
            </a:r>
            <a:r>
              <a:rPr lang="en-US" dirty="0"/>
              <a:t>Search</a:t>
            </a:r>
            <a:r>
              <a:rPr lang="en-US" sz="1800" dirty="0"/>
              <a:t> for New visitors. 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1800" b="1" u="sng" dirty="0"/>
              <a:t>Increase </a:t>
            </a:r>
            <a:r>
              <a:rPr lang="en-US" b="1" u="sng" dirty="0"/>
              <a:t>E</a:t>
            </a:r>
            <a:r>
              <a:rPr lang="en-US" sz="1800" b="1" u="sng" dirty="0"/>
              <a:t>xisting </a:t>
            </a:r>
            <a:r>
              <a:rPr lang="en-US" b="1" u="sng" dirty="0"/>
              <a:t>U</a:t>
            </a:r>
            <a:r>
              <a:rPr lang="en-US" sz="1800" b="1" u="sng" dirty="0"/>
              <a:t>ser engagement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Providing more referral codes to the New and Returning visitors.</a:t>
            </a:r>
          </a:p>
          <a:p>
            <a:pPr algn="just"/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533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BF276-F4DE-4DBB-BE92-0D644FCC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66" y="413707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Conversion – Where do we lose our customers?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0985-BE08-4528-927E-222B9C75A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9" r="28751" b="-1"/>
          <a:stretch/>
        </p:blipFill>
        <p:spPr>
          <a:xfrm>
            <a:off x="5207714" y="576745"/>
            <a:ext cx="3423839" cy="3055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4DEE4-170C-4E0A-B61D-6DB8F8E38F91}"/>
              </a:ext>
            </a:extLst>
          </p:cNvPr>
          <p:cNvSpPr txBox="1"/>
          <p:nvPr/>
        </p:nvSpPr>
        <p:spPr>
          <a:xfrm>
            <a:off x="588477" y="2488126"/>
            <a:ext cx="4097228" cy="3786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Between 2019 and 2020, the product collection has improved as it can be seen from the increase in Cart Addition.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 huge drop at Billing and Shipping suggests that people are either losing interest because of high shipping costs.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Losing customers from Payment to Review means that people are finding ways on the website to re-think their decision.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2CFA0-8F83-4AE9-967C-883C00F06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461" b="7"/>
          <a:stretch/>
        </p:blipFill>
        <p:spPr>
          <a:xfrm>
            <a:off x="9467412" y="3559611"/>
            <a:ext cx="2724588" cy="208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7CD80-F5B1-436E-A065-A2A67AADE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2"/>
          <a:stretch/>
        </p:blipFill>
        <p:spPr>
          <a:xfrm>
            <a:off x="5535762" y="3639426"/>
            <a:ext cx="3130121" cy="200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C504C-E622-4206-8B4A-785C94AFC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6" r="22940" b="1"/>
          <a:stretch/>
        </p:blipFill>
        <p:spPr>
          <a:xfrm>
            <a:off x="8665883" y="742010"/>
            <a:ext cx="3124165" cy="2817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FEF24-3C58-445E-8593-081E8B88834A}"/>
              </a:ext>
            </a:extLst>
          </p:cNvPr>
          <p:cNvSpPr txBox="1"/>
          <p:nvPr/>
        </p:nvSpPr>
        <p:spPr>
          <a:xfrm>
            <a:off x="5177492" y="412079"/>
            <a:ext cx="3309283" cy="31579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7348B-70DD-4536-8B8B-6AC19E2B6A6A}"/>
              </a:ext>
            </a:extLst>
          </p:cNvPr>
          <p:cNvSpPr txBox="1"/>
          <p:nvPr/>
        </p:nvSpPr>
        <p:spPr>
          <a:xfrm>
            <a:off x="8500934" y="398822"/>
            <a:ext cx="3454062" cy="329048"/>
          </a:xfrm>
          <a:prstGeom prst="rect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31736-C21E-4483-8C69-251660A7B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243" y="5561861"/>
            <a:ext cx="2307631" cy="952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EC99DA-41B9-4903-BE34-7950C1FB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896" y="5536143"/>
            <a:ext cx="2589826" cy="10001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79A9B0-C899-440E-8E3D-09E8B193844F}"/>
              </a:ext>
            </a:extLst>
          </p:cNvPr>
          <p:cNvCxnSpPr>
            <a:cxnSpLocks/>
          </p:cNvCxnSpPr>
          <p:nvPr/>
        </p:nvCxnSpPr>
        <p:spPr>
          <a:xfrm>
            <a:off x="719995" y="2319921"/>
            <a:ext cx="4014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Conversion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Weekend Shopping: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People are more likely to shop in weekends</a:t>
            </a:r>
          </a:p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Loyal Customer Base: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Our existing customers bought more products than new users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F2359-71D9-4899-8944-237BFE5F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88" y="680701"/>
            <a:ext cx="5095875" cy="260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2DC16-D984-46DF-ABE8-521E7E4B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88" y="3576301"/>
            <a:ext cx="5267325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Young traveler in busy city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800" dirty="0">
                <a:ln w="22225">
                  <a:solidFill>
                    <a:srgbClr val="FFFFFF"/>
                  </a:solidFill>
                </a:ln>
                <a:noFill/>
              </a:rPr>
              <a:t>How do we increase Conversion?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89808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Promotional Offers: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New Users: Send promotional offers for new users on Friday, Saturday and Sunday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Returning users: Send promotional offers for new users on Wednesday and Friday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Pricing Strategy: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Free shipping for products of high value.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retain customers’ loyalty and preventing them from moving over to competitors  by adopting a competitive pricing strategy.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Optimize Review Page: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prevent customers from backtracking to the product pages from the review page, we can avoid navigation bars.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83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7" y="926838"/>
            <a:ext cx="4933490" cy="14244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AOV (Average Order Value) – How much is the customer spending on our product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Declining interest in footwear: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a huge drop in the average quantity of footwear purchased and this could be because of our hike in price from 2019 to 2020.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Customer bought more Accessories: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Increase in AOV for accessories could be attributed to the drop in prices from last year.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Price vs AOV: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that the price drop for accessories led to an increase in AOV whereas the opposite was true for other products.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E31FC7D7-8A4E-4915-925C-5B561E439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706143"/>
              </p:ext>
            </p:extLst>
          </p:nvPr>
        </p:nvGraphicFramePr>
        <p:xfrm>
          <a:off x="6564982" y="3665250"/>
          <a:ext cx="5269830" cy="2492931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60756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882128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9940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979279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901453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316514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759634">
                <a:tc vMerge="1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84863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APPAREL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31.66$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22.14$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ACCESSORIES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5.08$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657148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SHOES AND BOOTS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19.43$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12.92$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85F0D05-CB45-47CC-934A-66E06D62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82" y="478232"/>
            <a:ext cx="5327020" cy="28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Female friends texting with cell phones in cafe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How do we increase aov?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1183308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Cross Promotional offer: </a:t>
            </a:r>
            <a:r>
              <a:rPr lang="en-US" sz="2000" dirty="0">
                <a:solidFill>
                  <a:srgbClr val="FFFFFF"/>
                </a:solidFill>
              </a:rPr>
              <a:t>Create product bundle suggestions by  combining low-cost products (accessories) with higher cost products (apparel and footwear) to increase the average value of an order.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Promotional offer: </a:t>
            </a:r>
            <a:r>
              <a:rPr lang="en-US" sz="2000" dirty="0">
                <a:solidFill>
                  <a:srgbClr val="FFFFFF"/>
                </a:solidFill>
              </a:rPr>
              <a:t>Purchase one, get the second one at discounted price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49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Devices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6" y="294375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revenue: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Mobile users generate the most revenue, but their bounce rate is high and session duration is way less when compared to the desktop users.</a:t>
            </a:r>
          </a:p>
          <a:p>
            <a:pPr lvl="0" algn="just"/>
            <a:endParaRPr lang="en-US" sz="1400" dirty="0">
              <a:solidFill>
                <a:schemeClr val="bg1"/>
              </a:solidFill>
            </a:endParaRPr>
          </a:p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preference: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Desktop users are high and spend more time in our website when compared to mobile/tablet users but buy less.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204FE-AB9E-4487-BA04-0266A373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915355"/>
            <a:ext cx="5447546" cy="2704578"/>
          </a:xfrm>
          <a:prstGeom prst="rect">
            <a:avLst/>
          </a:prstGeom>
        </p:spPr>
      </p:pic>
      <p:graphicFrame>
        <p:nvGraphicFramePr>
          <p:cNvPr id="11" name="Table 2" descr="Table Goes Here">
            <a:extLst>
              <a:ext uri="{FF2B5EF4-FFF2-40B4-BE49-F238E27FC236}">
                <a16:creationId xmlns:a16="http://schemas.microsoft.com/office/drawing/2014/main" id="{7507CF58-7DFA-4A09-BCED-B348CA980B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852680"/>
              </p:ext>
            </p:extLst>
          </p:nvPr>
        </p:nvGraphicFramePr>
        <p:xfrm>
          <a:off x="6476999" y="4293660"/>
          <a:ext cx="5606716" cy="1756488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01873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76879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42840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872156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  <a:gridCol w="1114015">
                  <a:extLst>
                    <a:ext uri="{9D8B030D-6E8A-4147-A177-3AD203B41FA5}">
                      <a16:colId xmlns:a16="http://schemas.microsoft.com/office/drawing/2014/main" val="4174525462"/>
                    </a:ext>
                  </a:extLst>
                </a:gridCol>
                <a:gridCol w="982089">
                  <a:extLst>
                    <a:ext uri="{9D8B030D-6E8A-4147-A177-3AD203B41FA5}">
                      <a16:colId xmlns:a16="http://schemas.microsoft.com/office/drawing/2014/main" val="2301193245"/>
                    </a:ext>
                  </a:extLst>
                </a:gridCol>
              </a:tblGrid>
              <a:tr h="412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Device 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Avg session in seconds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Transactions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Revenue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Desktop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0:03:29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$1,770.65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41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52.00%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$2,291.08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9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$266.40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increasing user engagement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High Bounce Rate – Landing pages: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Our Landing pages have a high bounce rate and almost 3 out 4 times our users do not engage with our pages.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Avg load time/ Page speed score: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On average all our landing pages takes more than 6 seconds to load and have low page speed score values which could explain the high bounce rate.</a:t>
            </a:r>
          </a:p>
          <a:p>
            <a:pPr algn="just"/>
            <a:endParaRPr lang="en-US" sz="1400" dirty="0">
              <a:solidFill>
                <a:schemeClr val="bg1"/>
              </a:solidFill>
            </a:endParaRP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B6612E0C-5834-4D54-B3FA-CA43E89FE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899649"/>
              </p:ext>
            </p:extLst>
          </p:nvPr>
        </p:nvGraphicFramePr>
        <p:xfrm>
          <a:off x="6622178" y="3976800"/>
          <a:ext cx="4876606" cy="22614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87285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3198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708805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</a:tblGrid>
              <a:tr h="544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Landing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Avg load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Page speed 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3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/home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74.45%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7.72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91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/apparel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/shoes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75.24%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6.39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74.71%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6.01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698501"/>
                  </a:ext>
                </a:extLst>
              </a:tr>
            </a:tbl>
          </a:graphicData>
        </a:graphic>
      </p:graphicFrame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58BF0D9-3605-4BB1-A197-3B3ACEAF8FDC}"/>
              </a:ext>
            </a:extLst>
          </p:cNvPr>
          <p:cNvSpPr/>
          <p:nvPr/>
        </p:nvSpPr>
        <p:spPr>
          <a:xfrm>
            <a:off x="6466389" y="1238081"/>
            <a:ext cx="5285874" cy="1643119"/>
          </a:xfrm>
          <a:prstGeom prst="wedgeEllipseCallout">
            <a:avLst>
              <a:gd name="adj1" fmla="val -47236"/>
              <a:gd name="adj2" fmla="val 434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 Speed Score: Indicates the extent to which you can improve the load time of a page. A high score indicates less room for improvement. A low score indicates more room for improvement. The score isn't a measurement of speed, but only the extent to which the speed can be improved.</a:t>
            </a:r>
          </a:p>
        </p:txBody>
      </p:sp>
    </p:spTree>
    <p:extLst>
      <p:ext uri="{BB962C8B-B14F-4D97-AF65-F5344CB8AC3E}">
        <p14:creationId xmlns:p14="http://schemas.microsoft.com/office/powerpoint/2010/main" val="331554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group of people discussing work in conference room meeting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1237" b="44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Revenue?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5" y="1216864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Optimize mobile site:</a:t>
            </a:r>
            <a:r>
              <a:rPr lang="en-US" sz="2000" b="1" dirty="0"/>
              <a:t> </a:t>
            </a:r>
            <a:r>
              <a:rPr lang="en-US" sz="2000" dirty="0"/>
              <a:t>Optimize product pages and images in Mobile to improve conversion </a:t>
            </a: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Optimizing the landing page: </a:t>
            </a:r>
            <a:r>
              <a:rPr lang="en-US" sz="2000" dirty="0"/>
              <a:t>Optimize usability and UX of website focusing on landing pages &amp; search filter.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9352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06BB9-C293-44BB-91F4-FA09F90D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1505C-87C0-4C5C-B634-7D4B733A8B78}"/>
              </a:ext>
            </a:extLst>
          </p:cNvPr>
          <p:cNvSpPr txBox="1"/>
          <p:nvPr/>
        </p:nvSpPr>
        <p:spPr>
          <a:xfrm>
            <a:off x="5358384" y="640263"/>
            <a:ext cx="6028944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3"/>
              </a:rPr>
              <a:t>https://nrf.com/blog/how-techstyle-fashion-group-uses-data-drive-growth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4"/>
              </a:rPr>
              <a:t>https://blog.hubspot.com/marketing/order-review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5"/>
              </a:rPr>
              <a:t>https://www.justfab.com/how-it-works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6"/>
              </a:rPr>
              <a:t>https://www.justfab.com/about/story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7"/>
              </a:rPr>
              <a:t>https://en.wikipedia.org/wiki/TechStyle_Fashion_Group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8"/>
              </a:rPr>
              <a:t>https://www.consumeraffairs.com/online/justfab.html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9"/>
              </a:rPr>
              <a:t>https://www.businesswire.com/news/home/20200609005490/en/TechStyle-Fashion-Group-Names-Nina-Fuhrman-Chief-Merchant-for-JustFab-and-ShoeDazzle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7336-1128-4983-B04D-3DBFA6D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6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Businesswoman looking out of window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</a:blip>
          <a:srcRect t="543" b="15187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39" y="13387"/>
            <a:ext cx="7050518" cy="1420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JUST FAB-OVERVIEW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910" y="1236519"/>
            <a:ext cx="420829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Formerly known as Tech Style Fashion  Group.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leading member-based ecommerce site and lifestyle fashion brand.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as Footwear industry has now extended to Apparels and Accessories for Women.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Acquiring and retaining VIP customers is a constant Goal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EFE558CC-3E25-4734-862D-83395128A7BD}"/>
              </a:ext>
            </a:extLst>
          </p:cNvPr>
          <p:cNvSpPr txBox="1">
            <a:spLocks/>
          </p:cNvSpPr>
          <p:nvPr/>
        </p:nvSpPr>
        <p:spPr>
          <a:xfrm>
            <a:off x="4981706" y="1609709"/>
            <a:ext cx="2653210" cy="462325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34000"/>
                </a:schemeClr>
              </a:gs>
              <a:gs pos="96000">
                <a:schemeClr val="accent2">
                  <a:lumMod val="97000"/>
                  <a:lumOff val="3000"/>
                  <a:alpha val="64000"/>
                </a:schemeClr>
              </a:gs>
              <a:gs pos="62000">
                <a:schemeClr val="accent1">
                  <a:alpha val="56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Over 5.5 Million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 Retail Stores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Reach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- 12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- 11 Million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Over 2.1 Million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57" name="Rectangle 61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'The End' typed on a typewriter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78" b="7678"/>
          <a:stretch/>
        </p:blipFill>
        <p:spPr>
          <a:xfrm>
            <a:off x="643467" y="1438612"/>
            <a:ext cx="6686077" cy="3763476"/>
          </a:xfrm>
          <a:prstGeom prst="rect">
            <a:avLst/>
          </a:prstGeom>
        </p:spPr>
      </p:pic>
      <p:sp>
        <p:nvSpPr>
          <p:cNvPr id="59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215" y="2062059"/>
            <a:ext cx="3262028" cy="27338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GROUP 10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MKT 6352 - Marketing Web Analytics and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9589" y="6382512"/>
            <a:ext cx="682311" cy="3200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8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Target Customer</a:t>
            </a:r>
          </a:p>
        </p:txBody>
      </p:sp>
      <p:pic>
        <p:nvPicPr>
          <p:cNvPr id="8" name="Picture Placeholder 7" descr="Four female friends smiling with confetti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826" r="12643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FEMALES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 18-49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BUSY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 Conscious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latin typeface="+mj-lt"/>
                <a:ea typeface="+mj-ea"/>
                <a:cs typeface="+mj-cs"/>
              </a:rPr>
              <a:t>DIVISIONS AND Top Competitors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8" name="Table 2" descr="Table Goes Here">
            <a:extLst>
              <a:ext uri="{FF2B5EF4-FFF2-40B4-BE49-F238E27FC236}">
                <a16:creationId xmlns:a16="http://schemas.microsoft.com/office/drawing/2014/main" id="{37D3C2B3-E91A-460A-AE3F-5D36AA6DC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244035"/>
              </p:ext>
            </p:extLst>
          </p:nvPr>
        </p:nvGraphicFramePr>
        <p:xfrm>
          <a:off x="643467" y="2002199"/>
          <a:ext cx="10905067" cy="3740257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3907913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9971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649471">
                <a:tc>
                  <a:txBody>
                    <a:bodyPr/>
                    <a:lstStyle/>
                    <a:p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DIVISIONS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COMPETITORS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939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JustFab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ShoeDazzle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Zappos,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Famousfootwear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, Zara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914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Fabletics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Adidas, Reebok, Under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Armour</a:t>
                      </a: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Savage X Fenty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VictoriaSecret, Thirdlove, AdoreMe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FabKids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The Children’s place, kidpic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51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62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siness people video conferencing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743" r="23006" b="-1"/>
          <a:stretch/>
        </p:blipFill>
        <p:spPr>
          <a:xfrm>
            <a:off x="5385391" y="10"/>
            <a:ext cx="6806609" cy="6857990"/>
          </a:xfrm>
          <a:prstGeom prst="rect">
            <a:avLst/>
          </a:prstGeom>
          <a:noFill/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400" dirty="0">
                <a:latin typeface="+mj-lt"/>
              </a:rPr>
              <a:t>BUSINESS OBJECTIVEs and KPI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5CB3895C-F11C-446B-AF73-377B2BCD1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063334"/>
              </p:ext>
            </p:extLst>
          </p:nvPr>
        </p:nvGraphicFramePr>
        <p:xfrm>
          <a:off x="737295" y="1945884"/>
          <a:ext cx="603285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08D170-15DD-4069-9474-1E9BE731A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2357"/>
              </p:ext>
            </p:extLst>
          </p:nvPr>
        </p:nvGraphicFramePr>
        <p:xfrm>
          <a:off x="804672" y="5257863"/>
          <a:ext cx="59654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740">
                  <a:extLst>
                    <a:ext uri="{9D8B030D-6E8A-4147-A177-3AD203B41FA5}">
                      <a16:colId xmlns:a16="http://schemas.microsoft.com/office/drawing/2014/main" val="509648258"/>
                    </a:ext>
                  </a:extLst>
                </a:gridCol>
                <a:gridCol w="2982740">
                  <a:extLst>
                    <a:ext uri="{9D8B030D-6E8A-4147-A177-3AD203B41FA5}">
                      <a16:colId xmlns:a16="http://schemas.microsoft.com/office/drawing/2014/main" val="4066674401"/>
                    </a:ext>
                  </a:extLst>
                </a:gridCol>
              </a:tblGrid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Traffic Metrics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 Metrics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14369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26557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and Returning Visitors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88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7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erson pointing at the stock market graph with virtual screen">
            <a:extLst>
              <a:ext uri="{FF2B5EF4-FFF2-40B4-BE49-F238E27FC236}">
                <a16:creationId xmlns:a16="http://schemas.microsoft.com/office/drawing/2014/main" id="{B05EB0FC-AA9D-4B16-AED5-4B50D6AA8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9" b="12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33A51-D2FA-4412-BDD1-5AF9CAF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Analysis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8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C595D-3C34-4F61-A6C4-1C8CA253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REVENUE WATERFALL ANALYSIS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E95D-2CFD-444E-B98F-09AF1FC2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graph below shows that there is a decline in Visits, AOV and Conversion, suggesting Revenue has decreased from 2019 to 2020.</a:t>
            </a:r>
          </a:p>
          <a:p>
            <a:r>
              <a:rPr lang="en-US" sz="2000">
                <a:solidFill>
                  <a:schemeClr val="bg1"/>
                </a:solidFill>
              </a:rPr>
              <a:t>Major reason for this decline could be COVID-19.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32B2C29-25A9-4364-850C-1ED6F6711AA5}"/>
              </a:ext>
            </a:extLst>
          </p:cNvPr>
          <p:cNvGraphicFramePr>
            <a:graphicFrameLocks/>
          </p:cNvGraphicFramePr>
          <p:nvPr/>
        </p:nvGraphicFramePr>
        <p:xfrm>
          <a:off x="5110716" y="484632"/>
          <a:ext cx="6596652" cy="573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25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DF49C-707B-41DA-B4A9-79994A9E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83" y="1478193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1792AE-49E1-4B43-8F6D-89F419AA9388}"/>
              </a:ext>
            </a:extLst>
          </p:cNvPr>
          <p:cNvSpPr txBox="1"/>
          <p:nvPr/>
        </p:nvSpPr>
        <p:spPr>
          <a:xfrm>
            <a:off x="947447" y="2799889"/>
            <a:ext cx="4932935" cy="334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700" b="1" u="sng" dirty="0">
                <a:solidFill>
                  <a:srgbClr val="FFFFFF"/>
                </a:solidFill>
              </a:rPr>
              <a:t>Decline in International Market: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There is a substantial decline in the number of users in the international market except United Kingdom and United States.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1700" b="1" u="sng" dirty="0">
                <a:solidFill>
                  <a:srgbClr val="FFFFFF"/>
                </a:solidFill>
              </a:rPr>
              <a:t>Visits by Visitor Type: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From the pie chart, it is evident that there is a decrease in returning users from 2019 to 2020.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algn="just"/>
            <a:r>
              <a:rPr lang="en-US" sz="1700" b="1" u="sng" dirty="0">
                <a:solidFill>
                  <a:srgbClr val="FFFFFF"/>
                </a:solidFill>
              </a:rPr>
              <a:t>Visitors Product Preference: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Accessories are facing a decline in Visitors.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It could also be because customers may not be finding value for money when buying Accessories.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BBB57BD-05C3-41AA-A836-DA8A5952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573571"/>
            <a:ext cx="5024894" cy="1616845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F53DB95-42AA-4EA0-A3FB-C7D5CA28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95" y="4389250"/>
            <a:ext cx="5405282" cy="189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C408D-2024-49EB-9893-54076ABC1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09" y="2432273"/>
            <a:ext cx="1704975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C05A6-2DE3-4CEB-A42A-B00DF2B62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878" y="2518618"/>
            <a:ext cx="1889347" cy="16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37" y="1478193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892" y="2639023"/>
            <a:ext cx="4933490" cy="2987543"/>
          </a:xfrm>
        </p:spPr>
        <p:txBody>
          <a:bodyPr anchor="t">
            <a:normAutofit fontScale="77500" lnSpcReduction="20000"/>
          </a:bodyPr>
          <a:lstStyle/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Most Active Age-Group: 18-44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Our customers are young and busy. With that in mind, we also need to cater all the relevant age groups, which are: 18-24, 25-34, 35-44.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Effective Marketing Channels: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Direct Search being the most effective marketing                 channel is losing the most returning visitors.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 most effective channel for returning visitors are referrals from other websites.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D2AF080-E63C-4E26-A36B-0650320C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92" y="619466"/>
            <a:ext cx="5047333" cy="2737985"/>
          </a:xfrm>
          <a:prstGeom prst="rect">
            <a:avLst/>
          </a:prstGeom>
        </p:spPr>
      </p:pic>
      <p:pic>
        <p:nvPicPr>
          <p:cNvPr id="8" name="Content Placeholder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4BA58AC-4E66-4589-87E9-B31561AD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1" y="3357451"/>
            <a:ext cx="4855464" cy="29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1323</Words>
  <Application>Microsoft Office PowerPoint</Application>
  <PresentationFormat>Widescreen</PresentationFormat>
  <Paragraphs>248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Office Theme</vt:lpstr>
      <vt:lpstr>JUST FAB</vt:lpstr>
      <vt:lpstr>JUST FAB-OVERVIEW</vt:lpstr>
      <vt:lpstr>Target Customer</vt:lpstr>
      <vt:lpstr>DIVISIONS AND Top Competitors</vt:lpstr>
      <vt:lpstr>BUSINESS OBJECTIVEs and KPI</vt:lpstr>
      <vt:lpstr>Analysis</vt:lpstr>
      <vt:lpstr>REVENUE WATERFALL ANALYSIS</vt:lpstr>
      <vt:lpstr>VISITS</vt:lpstr>
      <vt:lpstr>VISITS</vt:lpstr>
      <vt:lpstr>How do we increase Visits? </vt:lpstr>
      <vt:lpstr>Conversion – Where do we lose our customers?</vt:lpstr>
      <vt:lpstr>Conversion</vt:lpstr>
      <vt:lpstr>How do we increase Conversion? </vt:lpstr>
      <vt:lpstr>AOV (Average Order Value) – How much is the customer spending on our product</vt:lpstr>
      <vt:lpstr>How do we increase aov? </vt:lpstr>
      <vt:lpstr>Revenue – By Devices</vt:lpstr>
      <vt:lpstr>Revenue – By increasing user engagement</vt:lpstr>
      <vt:lpstr>How do we increase Revenue? </vt:lpstr>
      <vt:lpstr>References</vt:lpstr>
      <vt:lpstr>THANK YOU   GROUP 10  MKT 6352 - Marketing Web Analytics and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FAB</dc:title>
  <dc:creator>sanjula kaul</dc:creator>
  <cp:lastModifiedBy>sanjula kaul</cp:lastModifiedBy>
  <cp:revision>13</cp:revision>
  <dcterms:created xsi:type="dcterms:W3CDTF">2020-12-03T20:56:13Z</dcterms:created>
  <dcterms:modified xsi:type="dcterms:W3CDTF">2020-12-04T01:36:51Z</dcterms:modified>
</cp:coreProperties>
</file>